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7"/>
  </p:notesMasterIdLst>
  <p:sldIdLst>
    <p:sldId id="261" r:id="rId5"/>
    <p:sldId id="749" r:id="rId6"/>
    <p:sldId id="750" r:id="rId7"/>
    <p:sldId id="751" r:id="rId8"/>
    <p:sldId id="260" r:id="rId9"/>
    <p:sldId id="752" r:id="rId10"/>
    <p:sldId id="753" r:id="rId11"/>
    <p:sldId id="755" r:id="rId12"/>
    <p:sldId id="754" r:id="rId13"/>
    <p:sldId id="756" r:id="rId14"/>
    <p:sldId id="757" r:id="rId15"/>
    <p:sldId id="758" r:id="rId16"/>
    <p:sldId id="759" r:id="rId17"/>
    <p:sldId id="760" r:id="rId18"/>
    <p:sldId id="762" r:id="rId19"/>
    <p:sldId id="761" r:id="rId20"/>
    <p:sldId id="763" r:id="rId21"/>
    <p:sldId id="764" r:id="rId22"/>
    <p:sldId id="765" r:id="rId23"/>
    <p:sldId id="766" r:id="rId24"/>
    <p:sldId id="768" r:id="rId25"/>
    <p:sldId id="769" r:id="rId26"/>
    <p:sldId id="770" r:id="rId27"/>
    <p:sldId id="772" r:id="rId28"/>
    <p:sldId id="773" r:id="rId29"/>
    <p:sldId id="774" r:id="rId30"/>
    <p:sldId id="775" r:id="rId31"/>
    <p:sldId id="776" r:id="rId32"/>
    <p:sldId id="777" r:id="rId33"/>
    <p:sldId id="781" r:id="rId34"/>
    <p:sldId id="779" r:id="rId35"/>
    <p:sldId id="78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atebase Medium" panose="00000500000000000000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Medium" panose="020B0604020202020204" charset="0"/>
      <p:regular r:id="rId49"/>
      <p:italic r:id="rId50"/>
    </p:embeddedFont>
    <p:embeddedFont>
      <p:font typeface="Roboto MEDIUM italic" panose="020B0604020202020204" charset="0"/>
      <p:italic r:id="rId51"/>
    </p:embeddedFont>
    <p:embeddedFont>
      <p:font typeface="Roboto regular" panose="020B0604020202020204" charset="0"/>
      <p:regular r:id="rId52"/>
    </p:embeddedFont>
    <p:embeddedFont>
      <p:font typeface="Roboto regular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80" autoAdjust="0"/>
  </p:normalViewPr>
  <p:slideViewPr>
    <p:cSldViewPr snapToGrid="0">
      <p:cViewPr varScale="1">
        <p:scale>
          <a:sx n="100" d="100"/>
          <a:sy n="100" d="100"/>
        </p:scale>
        <p:origin x="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Source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traceability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easy rollbacks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Comments are not source control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Manual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Tediuous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Prone to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Development DB + Prod DB could be out of 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means changes behavior for your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Overwriting others works (</a:t>
            </a:r>
            <a:r>
              <a:rPr lang="en-US" dirty="0" err="1"/>
              <a:t>sprocs</a:t>
            </a:r>
            <a:r>
              <a:rPr lang="en-US" dirty="0"/>
              <a:t>, views, functions,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pull in others changes because there is no forced 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4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26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52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9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5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080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42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9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05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5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129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86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79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102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638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3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87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73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6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82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4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0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24/08/2020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opinion/editorials/implementing-devops-doesnt-get-rid-of-database-administrators/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yway/flyway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hyperlink" Target="https://www.red-gate.com/solutions/database-devops/report-2020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red-gate.com/simple-talk/sql/database-devops-sq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SQL Server DevOps:</a:t>
            </a:r>
          </a:p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Getting Started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2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value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our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end users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5ACF-6EFA-48B7-A686-04E8F84215E2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0618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CDC50FB-8503-4FC6-8AC8-86758D1E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01" y="28536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3729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“You can’t change culture and process with a credit card.”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Julie Gunderson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PagerDuty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B9CC0-F438-44AE-9B70-BCC69F216A7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95416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Basic Desired Outcomes of SQL Server DevOps Pipelines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F7BAC-148C-4055-A078-FA3955FFA8E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in source control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deployments at most 1 click of 1 button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builds to verify each commit</a:t>
            </a:r>
          </a:p>
        </p:txBody>
      </p:sp>
    </p:spTree>
    <p:extLst>
      <p:ext uri="{BB962C8B-B14F-4D97-AF65-F5344CB8AC3E}">
        <p14:creationId xmlns:p14="http://schemas.microsoft.com/office/powerpoint/2010/main" val="28797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3F2FF-A3B1-4279-A6A9-176371F67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753" y="333046"/>
            <a:ext cx="6514493" cy="63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is this hard?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99DC87-ACB8-43FF-ACBC-4BAC009AEC6C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not first class in default SQL Tools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Sins have been committed in your legacy databases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Requires Devs + DBA’s to actually talk to each other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DBA’s think they’re getting cut out (spoiler: 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they’re not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is stateful, applications are not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Rollbacks require thought</a:t>
            </a:r>
          </a:p>
        </p:txBody>
      </p:sp>
    </p:spTree>
    <p:extLst>
      <p:ext uri="{BB962C8B-B14F-4D97-AF65-F5344CB8AC3E}">
        <p14:creationId xmlns:p14="http://schemas.microsoft.com/office/powerpoint/2010/main" val="26523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…but how?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What?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F52436-4DD9-47E1-9AF4-17BACA233357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Schema Structure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Tables, Views, Stored Procedures, all DDL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Static Data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needed for the application to run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Ex: Lookup tables, roles,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98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886194-3753-4AB7-ABFB-2CEDA3F729CC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Migration based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Every change is scripted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committed to source control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run in order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Tools: SQL Change Automation and Flyway</a:t>
            </a:r>
          </a:p>
        </p:txBody>
      </p:sp>
    </p:spTree>
    <p:extLst>
      <p:ext uri="{BB962C8B-B14F-4D97-AF65-F5344CB8AC3E}">
        <p14:creationId xmlns:p14="http://schemas.microsoft.com/office/powerpoint/2010/main" val="23481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7899EC-28F9-4702-BA7F-FFBF3C3FD974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Code + Application Code should be in same repo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One PR for app and SQL Code</a:t>
            </a:r>
          </a:p>
        </p:txBody>
      </p:sp>
    </p:spTree>
    <p:extLst>
      <p:ext uri="{BB962C8B-B14F-4D97-AF65-F5344CB8AC3E}">
        <p14:creationId xmlns:p14="http://schemas.microsoft.com/office/powerpoint/2010/main" val="32259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Flyway by Redgate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49D24F-2428-4A7E-B3C0-096A3A10452F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Open source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CLI Tool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Migration-based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Supports versioned migrations and repeatable</a:t>
            </a:r>
          </a:p>
        </p:txBody>
      </p:sp>
    </p:spTree>
    <p:extLst>
      <p:ext uri="{BB962C8B-B14F-4D97-AF65-F5344CB8AC3E}">
        <p14:creationId xmlns:p14="http://schemas.microsoft.com/office/powerpoint/2010/main" val="12552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Audience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93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Want to automate but don’t know where to begin</a:t>
            </a:r>
          </a:p>
        </p:txBody>
      </p:sp>
    </p:spTree>
    <p:extLst>
      <p:ext uri="{BB962C8B-B14F-4D97-AF65-F5344CB8AC3E}">
        <p14:creationId xmlns:p14="http://schemas.microsoft.com/office/powerpoint/2010/main" val="173708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Redgate SQL Change Automation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E85684-0C5D-41F5-8A7B-CAB345151B8F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Also supports showing final state of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Visual Studio and SSMS Extension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Integrates with </a:t>
            </a:r>
            <a:r>
              <a:rPr lang="en-GB" sz="3200" dirty="0" err="1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MSBuild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, Azure DevOps, TeamCity, Octopus Deploy, and others</a:t>
            </a:r>
          </a:p>
        </p:txBody>
      </p:sp>
    </p:spTree>
    <p:extLst>
      <p:ext uri="{BB962C8B-B14F-4D97-AF65-F5344CB8AC3E}">
        <p14:creationId xmlns:p14="http://schemas.microsoft.com/office/powerpoint/2010/main" val="218681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Builds: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443E92-FFE8-415A-A34C-BE9181D7BBD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independent DB as test run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Build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DevOps, GitHub Actions, TeamCity, Jenkins, Bamboo, etc.</a:t>
            </a:r>
          </a:p>
        </p:txBody>
      </p:sp>
    </p:spTree>
    <p:extLst>
      <p:ext uri="{BB962C8B-B14F-4D97-AF65-F5344CB8AC3E}">
        <p14:creationId xmlns:p14="http://schemas.microsoft.com/office/powerpoint/2010/main" val="8181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Deployments: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CB10C9-E1D0-4131-B22A-D5AB0B0EA5D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each Environment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Swap out secrets (connection strings)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Deployment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DevOps, Octopus Deploy, a Build Tool, etc.</a:t>
            </a:r>
          </a:p>
        </p:txBody>
      </p:sp>
    </p:spTree>
    <p:extLst>
      <p:ext uri="{BB962C8B-B14F-4D97-AF65-F5344CB8AC3E}">
        <p14:creationId xmlns:p14="http://schemas.microsoft.com/office/powerpoint/2010/main" val="1638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Proposed Workflow – Starting Point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4EE4C0-79C7-4DE4-A17F-C104B7375963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adds their application code and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sends PR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Another Developer reviews application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DBA/senior reviews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When both approved, code is merged into master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Code is built independently to verify commit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Deployments are a single button click</a:t>
            </a:r>
          </a:p>
        </p:txBody>
      </p:sp>
    </p:spTree>
    <p:extLst>
      <p:ext uri="{BB962C8B-B14F-4D97-AF65-F5344CB8AC3E}">
        <p14:creationId xmlns:p14="http://schemas.microsoft.com/office/powerpoint/2010/main" val="20379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086319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Workflow Demo </a:t>
            </a: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with Azure DevOps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Common Gotcha’s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40C6F-5237-443E-942F-EE69A939851D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You will pay for the sins of your ancestors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Linked Servers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Cross DB Hopping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Fully Qualified Database Names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 named column defaults</a:t>
            </a:r>
          </a:p>
        </p:txBody>
      </p:sp>
    </p:spTree>
    <p:extLst>
      <p:ext uri="{BB962C8B-B14F-4D97-AF65-F5344CB8AC3E}">
        <p14:creationId xmlns:p14="http://schemas.microsoft.com/office/powerpoint/2010/main" val="9977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Rollbacks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ACED79-CB3F-4EC3-B4A7-35B788CDD0B4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Not worth the headache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Context. How do you rollback a DELETE or TRUNCATE?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Restore from backup, but lose data between deploy and restore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Instead: Roll forward</a:t>
            </a:r>
          </a:p>
        </p:txBody>
      </p:sp>
    </p:spTree>
    <p:extLst>
      <p:ext uri="{BB962C8B-B14F-4D97-AF65-F5344CB8AC3E}">
        <p14:creationId xmlns:p14="http://schemas.microsoft.com/office/powerpoint/2010/main" val="34098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People Challenges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FDDB10-E210-47B1-9B00-B657033632F6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Mindset Shift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The more you can force “no one has Prod” the better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Force everything to go through the pipeline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Devs + DBA’s need to work together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Customer focus</a:t>
            </a:r>
          </a:p>
        </p:txBody>
      </p:sp>
    </p:spTree>
    <p:extLst>
      <p:ext uri="{BB962C8B-B14F-4D97-AF65-F5344CB8AC3E}">
        <p14:creationId xmlns:p14="http://schemas.microsoft.com/office/powerpoint/2010/main" val="36654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Takeaways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05435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Awareness to tools available to you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your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Auto Build and Deploy those Source Controlled Migrations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Gotcha’s – tools, existing DB sins, people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7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084981" y="727066"/>
            <a:ext cx="973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You </a:t>
            </a:r>
            <a:r>
              <a:rPr lang="en-GB" sz="60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CAN</a:t>
            </a: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 do this.</a:t>
            </a:r>
          </a:p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only question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A059-8F54-474E-9815-35E8725C7901}"/>
              </a:ext>
            </a:extLst>
          </p:cNvPr>
          <p:cNvSpPr txBox="1"/>
          <p:nvPr/>
        </p:nvSpPr>
        <p:spPr>
          <a:xfrm>
            <a:off x="829721" y="3589388"/>
            <a:ext cx="973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Does your organization want to?</a:t>
            </a:r>
          </a:p>
        </p:txBody>
      </p:sp>
    </p:spTree>
    <p:extLst>
      <p:ext uri="{BB962C8B-B14F-4D97-AF65-F5344CB8AC3E}">
        <p14:creationId xmlns:p14="http://schemas.microsoft.com/office/powerpoint/2010/main" val="33543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CF0CC-2636-4D0C-8DD7-03B22F960960}"/>
              </a:ext>
            </a:extLst>
          </p:cNvPr>
          <p:cNvSpPr txBox="1"/>
          <p:nvPr/>
        </p:nvSpPr>
        <p:spPr>
          <a:xfrm>
            <a:off x="572140" y="1373823"/>
            <a:ext cx="10004420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choices do I need to make?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tools are out there?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hurdles will I face?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Demo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7182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Resources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05435" cy="39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8"/>
              </a:rPr>
              <a:t>Redgate Simple Talk Blogs</a:t>
            </a:r>
            <a:endParaRPr lang="en-US" sz="4400" dirty="0">
              <a:hlinkClick r:id="rId9"/>
            </a:endParaRPr>
          </a:p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9"/>
              </a:rPr>
              <a:t>Redgate Database DevOps Blogs</a:t>
            </a:r>
            <a:endParaRPr lang="en-US" sz="4400" dirty="0"/>
          </a:p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10"/>
              </a:rPr>
              <a:t>Redgate 2020 State of </a:t>
            </a:r>
            <a:r>
              <a:rPr lang="en-US" sz="4400">
                <a:hlinkClick r:id="rId10"/>
              </a:rPr>
              <a:t>DevOps Survey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096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Questions?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E66DD-DE7B-45AB-B6E1-ABC0C0CE4466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1603449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Thanks!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4F128-46C6-419C-A434-8F43A28351E0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34989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Purpose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191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your options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16247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677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Scott Sauber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Software 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39" y="493306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289075" y="485455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@ScottSauber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4"/>
            <a:ext cx="35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Developer (not DBA)</a:t>
            </a:r>
          </a:p>
          <a:p>
            <a:r>
              <a:rPr lang="en-GB" sz="2000" dirty="0">
                <a:latin typeface="Roboto" charset="0"/>
                <a:cs typeface="Arial"/>
              </a:rPr>
              <a:t>Friend of Redgate</a:t>
            </a:r>
          </a:p>
          <a:p>
            <a:r>
              <a:rPr lang="en-GB" sz="2000" b="0" dirty="0">
                <a:latin typeface="Roboto" charset="0"/>
                <a:cs typeface="Arial"/>
              </a:rPr>
              <a:t>Automated over 50 DB’s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2184AD-7556-4054-88DA-9669F6FB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91" y="772849"/>
            <a:ext cx="3694754" cy="54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Manual Workflows with DB’s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A7586-9406-4950-9DB3-EE43358007E0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Devs write, review, deploy SQL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Devs write, DBA reviews and deploy SQL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DBAs write, review, deploy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F6D75-FD78-4404-8AC4-8FED5277F3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8"/>
          <a:stretch/>
        </p:blipFill>
        <p:spPr>
          <a:xfrm>
            <a:off x="610478" y="1352733"/>
            <a:ext cx="9308019" cy="43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</a:t>
            </a:r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is manual painful?</a:t>
            </a:r>
            <a:endParaRPr lang="en-GB" sz="2500" b="0" dirty="0">
              <a:latin typeface="gatebase Medium" panose="00000500000000000000" pitchFamily="50" charset="0"/>
              <a:ea typeface="Roboto Medium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FBDF4-F63D-4AAA-8888-E3F3FD12AAD7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No Source Control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Humans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 DB + Prod DB out of sync</a:t>
            </a:r>
          </a:p>
        </p:txBody>
      </p:sp>
    </p:spTree>
    <p:extLst>
      <p:ext uri="{BB962C8B-B14F-4D97-AF65-F5344CB8AC3E}">
        <p14:creationId xmlns:p14="http://schemas.microsoft.com/office/powerpoint/2010/main" val="34818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A22F6-6D38-4EF0-A456-ACD596D793E9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73496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people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process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and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products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F159F-71C0-486B-8C90-A2C0EEDB9A7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554284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2" ma:contentTypeDescription="Create a new document." ma:contentTypeScope="" ma:versionID="4abc2dfa229ee7a2dc5c3409c1708b2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23a1244185a155b28a70d32dd317ec3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643577-B048-4AAB-8DA1-B073B5598E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D272DD-9F76-44F0-A0E2-FC79EA79B881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E6F20C-FE1B-47AE-84EA-D0B65A9A70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5590</TotalTime>
  <Words>792</Words>
  <Application>Microsoft Office PowerPoint</Application>
  <PresentationFormat>Widescreen</PresentationFormat>
  <Paragraphs>166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gatebase Medium</vt:lpstr>
      <vt:lpstr>Arial</vt:lpstr>
      <vt:lpstr>Roboto Medium</vt:lpstr>
      <vt:lpstr>Roboto</vt:lpstr>
      <vt:lpstr>Calibri Light</vt:lpstr>
      <vt:lpstr>Courier New</vt:lpstr>
      <vt:lpstr>Calibri</vt:lpstr>
      <vt:lpstr>Roboto regular</vt:lpstr>
      <vt:lpstr>Roboto MEDIUM italic</vt:lpstr>
      <vt:lpstr>Roboto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Scott Sauber</cp:lastModifiedBy>
  <cp:revision>73</cp:revision>
  <dcterms:created xsi:type="dcterms:W3CDTF">2020-03-18T19:27:59Z</dcterms:created>
  <dcterms:modified xsi:type="dcterms:W3CDTF">2020-08-25T03:31:38Z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